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91962" y="196402"/>
            <a:ext cx="8915399" cy="2262781"/>
          </a:xfrm>
        </p:spPr>
        <p:txBody>
          <a:bodyPr/>
          <a:lstStyle/>
          <a:p>
            <a:pPr algn="ctr"/>
            <a:r>
              <a:rPr lang="fr-FR" dirty="0" smtClean="0">
                <a:latin typeface="Book Antiqua" panose="02040602050305030304" pitchFamily="18" charset="0"/>
              </a:rPr>
              <a:t>La Diversification pour sortir de la Crise </a:t>
            </a:r>
            <a:endParaRPr lang="fr-FR" dirty="0">
              <a:latin typeface="Book Antiqua" panose="0204060205030503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73303" y="4548393"/>
            <a:ext cx="8915399" cy="1453161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TROP DE VIN ? </a:t>
            </a:r>
          </a:p>
          <a:p>
            <a:r>
              <a:rPr lang="fr-FR" sz="2400" b="1" dirty="0" smtClean="0"/>
              <a:t>PAS ASSEZ DE CONSOMMATEURS ?</a:t>
            </a:r>
          </a:p>
          <a:p>
            <a:r>
              <a:rPr lang="fr-FR" sz="2400" b="1" dirty="0" smtClean="0"/>
              <a:t>UNE CONSOMMATION QUI EVOLUE ?</a:t>
            </a:r>
          </a:p>
          <a:p>
            <a:endParaRPr lang="fr-FR" sz="2400" b="1" dirty="0"/>
          </a:p>
        </p:txBody>
      </p:sp>
      <p:pic>
        <p:nvPicPr>
          <p:cNvPr id="1026" name="Picture 2" descr="https://images.prismic.io/lesgrappes-mag/6f333b25-afd6-424f-a66c-8fbd6abace28_11385-cabernet-franccivb.jpg?auto=compress,format&amp;rect=85,0,481,330&amp;w=124&amp;h=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758" y="2459183"/>
            <a:ext cx="2601532" cy="1783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40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566"/>
          </a:xfrm>
        </p:spPr>
        <p:txBody>
          <a:bodyPr/>
          <a:lstStyle/>
          <a:p>
            <a:r>
              <a:rPr lang="fr-FR" dirty="0" smtClean="0"/>
              <a:t>Une démarche Marketing Produit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416676"/>
            <a:ext cx="8915400" cy="4494546"/>
          </a:xfrm>
        </p:spPr>
        <p:txBody>
          <a:bodyPr/>
          <a:lstStyle/>
          <a:p>
            <a:r>
              <a:rPr lang="fr-FR" sz="2400" dirty="0" smtClean="0"/>
              <a:t>Travailler un concept marketing</a:t>
            </a:r>
          </a:p>
          <a:p>
            <a:pPr lvl="1"/>
            <a:r>
              <a:rPr lang="fr-FR" sz="2000" dirty="0" smtClean="0"/>
              <a:t>Le Goût 			: C’est bien du Vin ? </a:t>
            </a:r>
          </a:p>
          <a:p>
            <a:pPr lvl="1"/>
            <a:r>
              <a:rPr lang="fr-FR" sz="2000" dirty="0" smtClean="0"/>
              <a:t>La Marque 		: Le pouvoir de la communication </a:t>
            </a:r>
          </a:p>
          <a:p>
            <a:pPr marL="1828800" lvl="4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         Génératrice de la valeur ajoutée </a:t>
            </a:r>
          </a:p>
          <a:p>
            <a:pPr lvl="1"/>
            <a:r>
              <a:rPr lang="fr-FR" sz="2000" dirty="0" smtClean="0"/>
              <a:t>Le Packaging 	: On oubli le 75 Cl ?  </a:t>
            </a:r>
          </a:p>
          <a:p>
            <a:pPr lvl="1"/>
            <a:r>
              <a:rPr lang="fr-FR" sz="2000" dirty="0" smtClean="0"/>
              <a:t>L’offre 			: Blanc Rosé et Rouge </a:t>
            </a:r>
          </a:p>
          <a:p>
            <a:pPr lvl="1"/>
            <a:r>
              <a:rPr lang="fr-FR" sz="2000" dirty="0" smtClean="0"/>
              <a:t>Gamme 		: Pas vu pas pris </a:t>
            </a:r>
          </a:p>
          <a:p>
            <a:pPr lvl="1"/>
            <a:r>
              <a:rPr lang="fr-FR" sz="2000" dirty="0" smtClean="0"/>
              <a:t>Com 			: La communication moderne qui la plus grande 					  « influenceuse » sur la cible  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108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51527" y="1493948"/>
            <a:ext cx="10148552" cy="4765183"/>
          </a:xfrm>
        </p:spPr>
        <p:txBody>
          <a:bodyPr>
            <a:normAutofit fontScale="92500" lnSpcReduction="10000"/>
          </a:bodyPr>
          <a:lstStyle/>
          <a:p>
            <a:r>
              <a:rPr lang="fr-FR" sz="3000" dirty="0" smtClean="0"/>
              <a:t>La Production de vin en 2021 </a:t>
            </a:r>
          </a:p>
          <a:p>
            <a:pPr marL="0" indent="0">
              <a:buNone/>
            </a:pPr>
            <a:r>
              <a:rPr lang="fr-FR" sz="2800" dirty="0" smtClean="0"/>
              <a:t> </a:t>
            </a:r>
          </a:p>
          <a:p>
            <a:pPr lvl="1"/>
            <a:r>
              <a:rPr lang="fr-FR" sz="2600" dirty="0" smtClean="0"/>
              <a:t> Production Mondiale 	 	: 260 Millions d’Hectolitres</a:t>
            </a:r>
          </a:p>
          <a:p>
            <a:pPr marL="457200" lvl="1" indent="0">
              <a:buNone/>
            </a:pPr>
            <a:endParaRPr lang="fr-FR" sz="3300" dirty="0" smtClean="0"/>
          </a:p>
          <a:p>
            <a:pPr lvl="1"/>
            <a:r>
              <a:rPr lang="fr-FR" sz="2600" dirty="0" smtClean="0"/>
              <a:t> Production Européenne	: 130 Millions d’Hectolitres </a:t>
            </a:r>
          </a:p>
          <a:p>
            <a:pPr marL="457200" lvl="1" indent="0">
              <a:buNone/>
            </a:pPr>
            <a:r>
              <a:rPr lang="fr-FR" sz="3300" dirty="0" smtClean="0"/>
              <a:t> </a:t>
            </a:r>
          </a:p>
          <a:p>
            <a:pPr lvl="1"/>
            <a:r>
              <a:rPr lang="fr-FR" sz="2600" dirty="0" smtClean="0"/>
              <a:t> Production Française 	   	: 44 Millions d’Hectolitres</a:t>
            </a:r>
          </a:p>
          <a:p>
            <a:pPr marL="457200" lvl="1" indent="0">
              <a:buNone/>
            </a:pPr>
            <a:endParaRPr lang="fr-FR" sz="3300" dirty="0" smtClean="0"/>
          </a:p>
          <a:p>
            <a:pPr lvl="1"/>
            <a:r>
              <a:rPr lang="fr-FR" sz="2600" dirty="0" smtClean="0"/>
              <a:t> Production Bordelaise    	: 3,77 Millions d’Hectolitres   </a:t>
            </a:r>
            <a:endParaRPr lang="fr-FR" sz="26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036997" y="569375"/>
            <a:ext cx="8911687" cy="770028"/>
          </a:xfrm>
        </p:spPr>
        <p:txBody>
          <a:bodyPr/>
          <a:lstStyle/>
          <a:p>
            <a:r>
              <a:rPr lang="fr-FR" dirty="0" smtClean="0"/>
              <a:t>Le Marché en quelques Chiffres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509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751527" y="1493948"/>
            <a:ext cx="10148552" cy="476518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200" dirty="0" smtClean="0"/>
              <a:t>La Consommation de vin en 2021 </a:t>
            </a:r>
          </a:p>
          <a:p>
            <a:pPr marL="0" indent="0">
              <a:buFont typeface="Wingdings 3" charset="2"/>
              <a:buNone/>
            </a:pPr>
            <a:r>
              <a:rPr lang="fr-FR" sz="8000" dirty="0" smtClean="0"/>
              <a:t> </a:t>
            </a:r>
            <a:endParaRPr lang="fr-FR" sz="9600" dirty="0"/>
          </a:p>
          <a:p>
            <a:pPr lvl="1"/>
            <a:r>
              <a:rPr lang="fr-FR" sz="8800" dirty="0" smtClean="0"/>
              <a:t> </a:t>
            </a:r>
            <a:r>
              <a:rPr lang="fr-FR" sz="9600" dirty="0" smtClean="0"/>
              <a:t>Consommation Mondiale : En hausse de 0,7% </a:t>
            </a:r>
          </a:p>
          <a:p>
            <a:pPr marL="457200" lvl="1" indent="0">
              <a:buNone/>
            </a:pPr>
            <a:endParaRPr lang="fr-FR" sz="9600" dirty="0" smtClean="0"/>
          </a:p>
          <a:p>
            <a:pPr lvl="1"/>
            <a:r>
              <a:rPr lang="fr-FR" sz="9600" dirty="0" smtClean="0"/>
              <a:t> Les Meilleurs Consommateurs* </a:t>
            </a:r>
          </a:p>
          <a:p>
            <a:pPr lvl="2"/>
            <a:r>
              <a:rPr lang="fr-FR" sz="6800" dirty="0"/>
              <a:t> </a:t>
            </a:r>
            <a:r>
              <a:rPr lang="fr-FR" sz="6800" dirty="0" smtClean="0"/>
              <a:t>Les Etats Unis 		: 14% </a:t>
            </a:r>
          </a:p>
          <a:p>
            <a:pPr lvl="2"/>
            <a:r>
              <a:rPr lang="fr-FR" sz="6800" dirty="0"/>
              <a:t> </a:t>
            </a:r>
            <a:r>
              <a:rPr lang="fr-FR" sz="6800" dirty="0" smtClean="0"/>
              <a:t>La France 		: 11%  </a:t>
            </a:r>
          </a:p>
          <a:p>
            <a:pPr lvl="2"/>
            <a:r>
              <a:rPr lang="fr-FR" sz="6800" dirty="0" smtClean="0"/>
              <a:t> L’Italie 			: 10% </a:t>
            </a:r>
          </a:p>
          <a:p>
            <a:pPr lvl="2"/>
            <a:r>
              <a:rPr lang="fr-FR" sz="6800" dirty="0"/>
              <a:t> </a:t>
            </a:r>
            <a:r>
              <a:rPr lang="fr-FR" sz="6800" dirty="0" smtClean="0"/>
              <a:t>L’Allemagne 		:   8% </a:t>
            </a:r>
          </a:p>
          <a:p>
            <a:pPr lvl="2"/>
            <a:r>
              <a:rPr lang="fr-FR" sz="6800" dirty="0"/>
              <a:t> </a:t>
            </a:r>
            <a:r>
              <a:rPr lang="fr-FR" sz="6800" dirty="0" smtClean="0"/>
              <a:t>Le Royaume Uni 	:   6% </a:t>
            </a:r>
          </a:p>
          <a:p>
            <a:pPr lvl="2"/>
            <a:r>
              <a:rPr lang="fr-FR" sz="6800" dirty="0" smtClean="0"/>
              <a:t> La Chine 			:   7ème Rang (attention une régression de près de 50% sur 						    l’année à cause du COVID-19</a:t>
            </a:r>
          </a:p>
          <a:p>
            <a:pPr marL="914400" lvl="2" indent="0">
              <a:buNone/>
            </a:pPr>
            <a:endParaRPr lang="fr-FR" sz="3100" dirty="0" smtClean="0"/>
          </a:p>
          <a:p>
            <a:pPr marL="914400" lvl="2" indent="0">
              <a:buNone/>
            </a:pPr>
            <a:r>
              <a:rPr lang="fr-FR" sz="6400" dirty="0" smtClean="0"/>
              <a:t>*Poids de chaque pays dans la consommation mondiale du vin 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036997" y="569375"/>
            <a:ext cx="8911687" cy="77002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 smtClean="0"/>
              <a:t>Le Marché en quelques Chiffres (Suite)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545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51527" y="1339404"/>
            <a:ext cx="10148552" cy="5228822"/>
          </a:xfrm>
        </p:spPr>
        <p:txBody>
          <a:bodyPr>
            <a:normAutofit fontScale="85000" lnSpcReduction="20000"/>
          </a:bodyPr>
          <a:lstStyle/>
          <a:p>
            <a:r>
              <a:rPr lang="fr-FR" sz="3300" dirty="0" smtClean="0"/>
              <a:t>Panorama du Vignoble en 2022   </a:t>
            </a:r>
          </a:p>
          <a:p>
            <a:pPr lvl="1"/>
            <a:r>
              <a:rPr lang="fr-FR" sz="2600" dirty="0" smtClean="0"/>
              <a:t> </a:t>
            </a:r>
            <a:r>
              <a:rPr lang="fr-FR" sz="2400" dirty="0" smtClean="0"/>
              <a:t>Surface de Production     : 108 000 HA de Vignes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2000" dirty="0" smtClean="0"/>
              <a:t> ¼ de la superficie des vins AOC Français</a:t>
            </a:r>
          </a:p>
          <a:p>
            <a:pPr lvl="1"/>
            <a:r>
              <a:rPr lang="fr-FR" sz="2600" dirty="0" smtClean="0"/>
              <a:t> </a:t>
            </a:r>
            <a:r>
              <a:rPr lang="fr-FR" sz="2400" dirty="0" smtClean="0"/>
              <a:t>Production 					: 4,10 Millions d’Hectolitres </a:t>
            </a:r>
            <a:endParaRPr lang="fr-FR" sz="2600" dirty="0" smtClean="0"/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2000" dirty="0" smtClean="0"/>
              <a:t>Equivalent à 547 millions de bouteilles </a:t>
            </a:r>
          </a:p>
          <a:p>
            <a:pPr lvl="1"/>
            <a:r>
              <a:rPr lang="fr-FR" sz="2600" dirty="0" smtClean="0"/>
              <a:t> </a:t>
            </a:r>
            <a:r>
              <a:rPr lang="fr-FR" sz="2400" dirty="0" smtClean="0"/>
              <a:t>Poids des différentes AOC  :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2000" dirty="0" smtClean="0"/>
              <a:t>Bordeaux et Bordeaux Sup 44%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2000" dirty="0" smtClean="0"/>
              <a:t>Médoc 15% - Côtes 13% </a:t>
            </a:r>
          </a:p>
          <a:p>
            <a:pPr lvl="1"/>
            <a:r>
              <a:rPr lang="fr-FR" sz="2600" dirty="0"/>
              <a:t> </a:t>
            </a:r>
            <a:r>
              <a:rPr lang="fr-FR" sz="2600" dirty="0" smtClean="0"/>
              <a:t>Poids des Couleurs :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2200" dirty="0"/>
              <a:t> </a:t>
            </a:r>
            <a:r>
              <a:rPr lang="fr-FR" sz="2100" dirty="0" smtClean="0"/>
              <a:t>Rouges : 85% 	</a:t>
            </a:r>
            <a:r>
              <a:rPr lang="fr-FR" sz="2200" dirty="0" smtClean="0"/>
              <a:t>			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2200" dirty="0" smtClean="0"/>
              <a:t> </a:t>
            </a:r>
            <a:r>
              <a:rPr lang="fr-FR" sz="2100" dirty="0" smtClean="0"/>
              <a:t>Blancs Secs : 9%  - Blancs Doux : 1%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2100" dirty="0"/>
              <a:t> </a:t>
            </a:r>
            <a:r>
              <a:rPr lang="fr-FR" sz="2100" dirty="0" smtClean="0"/>
              <a:t>Rosés : 5%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2100" dirty="0"/>
              <a:t> </a:t>
            </a:r>
            <a:r>
              <a:rPr lang="fr-FR" sz="2100" dirty="0" smtClean="0"/>
              <a:t>Crémants : 1% </a:t>
            </a:r>
          </a:p>
          <a:p>
            <a:pPr marL="1371600" lvl="3" indent="0">
              <a:buNone/>
            </a:pPr>
            <a:r>
              <a:rPr lang="fr-FR" sz="2200" dirty="0" smtClean="0"/>
              <a:t>  </a:t>
            </a:r>
            <a:endParaRPr lang="fr-FR" sz="22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036997" y="569375"/>
            <a:ext cx="8911687" cy="770028"/>
          </a:xfrm>
        </p:spPr>
        <p:txBody>
          <a:bodyPr>
            <a:normAutofit/>
          </a:bodyPr>
          <a:lstStyle/>
          <a:p>
            <a:r>
              <a:rPr lang="fr-FR" dirty="0" smtClean="0"/>
              <a:t>Les Vins de Bordeaux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103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51527" y="1339404"/>
            <a:ext cx="10148552" cy="5383368"/>
          </a:xfrm>
        </p:spPr>
        <p:txBody>
          <a:bodyPr>
            <a:normAutofit fontScale="55000" lnSpcReduction="20000"/>
          </a:bodyPr>
          <a:lstStyle/>
          <a:p>
            <a:r>
              <a:rPr lang="fr-FR" sz="5100" dirty="0" smtClean="0"/>
              <a:t>La Commercialisation en 2022   </a:t>
            </a:r>
          </a:p>
          <a:p>
            <a:pPr lvl="1"/>
            <a:r>
              <a:rPr lang="fr-FR" sz="4400" dirty="0" smtClean="0"/>
              <a:t> Ventes Totales      : 3,98 Millions Hectolitres 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4400" dirty="0" smtClean="0"/>
              <a:t> Equivalent 531 millions de bouteilles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4400" dirty="0" smtClean="0"/>
              <a:t> Marché en baisse en volume de 5% par rapport à 2021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fr-FR" sz="4400" dirty="0" smtClean="0"/>
              <a:t> Marché étal en valeur à 4 milliards d’euros</a:t>
            </a:r>
          </a:p>
          <a:p>
            <a:pPr marL="1371600" lvl="3" indent="0">
              <a:buNone/>
            </a:pPr>
            <a:endParaRPr lang="fr-FR" sz="4400" dirty="0" smtClean="0"/>
          </a:p>
          <a:p>
            <a:pPr lvl="1"/>
            <a:r>
              <a:rPr lang="fr-FR" sz="4400" dirty="0" smtClean="0"/>
              <a:t> Répartition des Ventes </a:t>
            </a:r>
          </a:p>
          <a:p>
            <a:pPr marL="457200" lvl="1" indent="0">
              <a:buNone/>
            </a:pPr>
            <a:endParaRPr lang="fr-FR" sz="2400" dirty="0" smtClean="0"/>
          </a:p>
          <a:p>
            <a:pPr marL="457200" lvl="1" indent="0">
              <a:buNone/>
            </a:pPr>
            <a:endParaRPr lang="fr-FR" sz="2400" dirty="0"/>
          </a:p>
          <a:p>
            <a:pPr marL="457200" lvl="1" indent="0">
              <a:buNone/>
            </a:pPr>
            <a:endParaRPr lang="fr-FR" sz="4400" dirty="0" smtClean="0"/>
          </a:p>
          <a:p>
            <a:pPr marL="457200" lvl="1" indent="0">
              <a:buNone/>
            </a:pPr>
            <a:endParaRPr lang="fr-FR" sz="4400" dirty="0" smtClean="0"/>
          </a:p>
          <a:p>
            <a:pPr marL="457200" lvl="1" indent="0">
              <a:buNone/>
            </a:pPr>
            <a:endParaRPr lang="fr-FR" sz="4400" dirty="0" smtClean="0"/>
          </a:p>
          <a:p>
            <a:pPr marL="1371600" lvl="3" indent="0">
              <a:buNone/>
            </a:pPr>
            <a:r>
              <a:rPr lang="fr-FR" sz="4400" dirty="0" smtClean="0"/>
              <a:t>  </a:t>
            </a:r>
            <a:endParaRPr lang="fr-FR" sz="44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036997" y="569375"/>
            <a:ext cx="8911687" cy="770028"/>
          </a:xfrm>
        </p:spPr>
        <p:txBody>
          <a:bodyPr>
            <a:normAutofit/>
          </a:bodyPr>
          <a:lstStyle/>
          <a:p>
            <a:r>
              <a:rPr lang="fr-FR" dirty="0" smtClean="0"/>
              <a:t>Les Vins de Bordeaux 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239" y="4613911"/>
            <a:ext cx="3323601" cy="102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8172"/>
          </a:xfrm>
        </p:spPr>
        <p:txBody>
          <a:bodyPr/>
          <a:lstStyle/>
          <a:p>
            <a:r>
              <a:rPr lang="fr-FR" dirty="0" smtClean="0"/>
              <a:t>Tendance de la Consommation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481070"/>
            <a:ext cx="8915400" cy="468791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 Consommer moins mais mieux </a:t>
            </a:r>
          </a:p>
          <a:p>
            <a:pPr lvl="1"/>
            <a:r>
              <a:rPr lang="fr-FR" sz="2600" dirty="0"/>
              <a:t> </a:t>
            </a:r>
            <a:r>
              <a:rPr lang="fr-FR" sz="2000" dirty="0" smtClean="0"/>
              <a:t>Tendance toujours à la baisse avec les plus de 55 ans qui          consomment toujours mais moins</a:t>
            </a:r>
          </a:p>
          <a:p>
            <a:pPr lvl="1"/>
            <a:r>
              <a:rPr lang="fr-FR" sz="2600" dirty="0"/>
              <a:t> </a:t>
            </a:r>
            <a:r>
              <a:rPr lang="fr-FR" sz="2000" dirty="0" smtClean="0"/>
              <a:t>Les Jeunes ont un acte d’achat pour des événements mais consacrent plus d’argent à l’acte d’achat </a:t>
            </a:r>
          </a:p>
          <a:p>
            <a:r>
              <a:rPr lang="fr-FR" sz="2800" dirty="0" smtClean="0"/>
              <a:t> Acheter du Vin en ligne </a:t>
            </a:r>
          </a:p>
          <a:p>
            <a:pPr lvl="1"/>
            <a:r>
              <a:rPr lang="fr-FR" sz="2600" dirty="0" smtClean="0"/>
              <a:t> </a:t>
            </a:r>
            <a:r>
              <a:rPr lang="fr-FR" sz="2000" dirty="0" smtClean="0"/>
              <a:t>Plus de 45% des Français ont déjà acheté du vente sur internet</a:t>
            </a:r>
          </a:p>
          <a:p>
            <a:pPr lvl="2"/>
            <a:r>
              <a:rPr lang="fr-FR" sz="1800" dirty="0" smtClean="0"/>
              <a:t> 33% sur des sites marchands : Vinatis, Cdiscount, etc.</a:t>
            </a:r>
          </a:p>
          <a:p>
            <a:pPr lvl="2"/>
            <a:r>
              <a:rPr lang="fr-FR" sz="1800" dirty="0" smtClean="0"/>
              <a:t> 30% sur des sites de producteurs</a:t>
            </a:r>
          </a:p>
          <a:p>
            <a:pPr lvl="2"/>
            <a:r>
              <a:rPr lang="fr-FR" sz="1800" dirty="0"/>
              <a:t> </a:t>
            </a:r>
            <a:r>
              <a:rPr lang="fr-FR" sz="1800" dirty="0" smtClean="0"/>
              <a:t>25% sur des sites de cavistes 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98833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545465"/>
            <a:ext cx="9143442" cy="5061397"/>
          </a:xfrm>
        </p:spPr>
        <p:txBody>
          <a:bodyPr/>
          <a:lstStyle/>
          <a:p>
            <a:r>
              <a:rPr lang="fr-FR" sz="2800" dirty="0" smtClean="0"/>
              <a:t> No / Low Alcool  </a:t>
            </a:r>
            <a:endParaRPr lang="fr-FR" sz="2800" dirty="0"/>
          </a:p>
          <a:p>
            <a:pPr lvl="1"/>
            <a:r>
              <a:rPr lang="fr-FR" sz="2600" dirty="0"/>
              <a:t> </a:t>
            </a:r>
            <a:r>
              <a:rPr lang="fr-FR" sz="2000" dirty="0" smtClean="0"/>
              <a:t>Entendez par là le Zéro Alcool ou le taux d’Alcool diminué</a:t>
            </a:r>
            <a:endParaRPr lang="fr-FR" sz="2000" dirty="0"/>
          </a:p>
          <a:p>
            <a:pPr lvl="1"/>
            <a:r>
              <a:rPr lang="fr-FR" sz="2600" dirty="0"/>
              <a:t> </a:t>
            </a:r>
            <a:r>
              <a:rPr lang="fr-FR" sz="2000" dirty="0" smtClean="0"/>
              <a:t>C’est un marché grandissant aux USA </a:t>
            </a:r>
            <a:endParaRPr lang="fr-FR" sz="2600" dirty="0" smtClean="0"/>
          </a:p>
          <a:p>
            <a:pPr lvl="1"/>
            <a:r>
              <a:rPr lang="fr-FR" sz="2600" dirty="0" smtClean="0"/>
              <a:t> </a:t>
            </a:r>
            <a:r>
              <a:rPr lang="fr-FR" sz="2000" dirty="0" smtClean="0"/>
              <a:t>C’est un marché naissant en avenir sur la France </a:t>
            </a:r>
          </a:p>
          <a:p>
            <a:pPr lvl="2"/>
            <a:r>
              <a:rPr lang="fr-FR" sz="2000" dirty="0" smtClean="0"/>
              <a:t> La Cible : Les Jeunes qui représentent 44% des actes d’achats</a:t>
            </a:r>
            <a:endParaRPr lang="fr-FR" sz="2000" dirty="0"/>
          </a:p>
          <a:p>
            <a:pPr marL="914400" lvl="2" indent="0">
              <a:buNone/>
            </a:pPr>
            <a:r>
              <a:rPr lang="fr-FR" dirty="0" smtClean="0"/>
              <a:t>		</a:t>
            </a:r>
            <a:r>
              <a:rPr lang="fr-FR" sz="2000" dirty="0" smtClean="0"/>
              <a:t>        Leur âge entre 18 et 25 Ans </a:t>
            </a:r>
            <a:endParaRPr lang="fr-FR" sz="20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3929"/>
          </a:xfrm>
        </p:spPr>
        <p:txBody>
          <a:bodyPr/>
          <a:lstStyle/>
          <a:p>
            <a:r>
              <a:rPr lang="fr-FR" dirty="0" smtClean="0"/>
              <a:t>Tendance de la Consommation Suite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723" y="4724124"/>
            <a:ext cx="1433782" cy="147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1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1051"/>
          </a:xfrm>
        </p:spPr>
        <p:txBody>
          <a:bodyPr/>
          <a:lstStyle/>
          <a:p>
            <a:r>
              <a:rPr lang="fr-FR" dirty="0" smtClean="0"/>
              <a:t>Marché d’Avenir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365161"/>
            <a:ext cx="8915400" cy="4546061"/>
          </a:xfrm>
        </p:spPr>
        <p:txBody>
          <a:bodyPr/>
          <a:lstStyle/>
          <a:p>
            <a:r>
              <a:rPr lang="fr-FR" sz="2400" dirty="0" smtClean="0"/>
              <a:t>Cela reste un marché de niche à 190 Millions d’euros</a:t>
            </a:r>
          </a:p>
          <a:p>
            <a:pPr lvl="1"/>
            <a:r>
              <a:rPr lang="fr-FR" sz="2000" dirty="0" smtClean="0"/>
              <a:t>Il représente 1,30% du marché global (Vins et Alcools) </a:t>
            </a:r>
          </a:p>
          <a:p>
            <a:pPr lvl="1"/>
            <a:r>
              <a:rPr lang="fr-FR" sz="2000" dirty="0" smtClean="0"/>
              <a:t>Mais de fortes progressions :  </a:t>
            </a:r>
          </a:p>
          <a:p>
            <a:pPr lvl="2"/>
            <a:r>
              <a:rPr lang="fr-FR" sz="2000" dirty="0" smtClean="0"/>
              <a:t>+ 6% en 2019</a:t>
            </a:r>
          </a:p>
          <a:p>
            <a:pPr lvl="2"/>
            <a:r>
              <a:rPr lang="fr-FR" sz="2000" dirty="0" smtClean="0"/>
              <a:t>+ 15,3% en 2020</a:t>
            </a:r>
          </a:p>
          <a:p>
            <a:pPr lvl="1"/>
            <a:r>
              <a:rPr lang="fr-FR" sz="2000" dirty="0" smtClean="0"/>
              <a:t>Le Vin n’est qu’à 0,2% de son CA </a:t>
            </a:r>
          </a:p>
          <a:p>
            <a:pPr lvl="1"/>
            <a:r>
              <a:rPr lang="fr-FR" sz="2000" dirty="0" smtClean="0"/>
              <a:t>La Bière et les Vins effervescents tire leur épingle du jeu </a:t>
            </a:r>
          </a:p>
          <a:p>
            <a:pPr lvl="2"/>
            <a:r>
              <a:rPr lang="fr-FR" sz="2000" dirty="0" smtClean="0"/>
              <a:t> Bière : Sur son marché le No Alcool représente 3,3% du CA</a:t>
            </a:r>
          </a:p>
          <a:p>
            <a:pPr lvl="2"/>
            <a:r>
              <a:rPr lang="fr-FR" sz="2000" dirty="0" smtClean="0"/>
              <a:t> Effervescents : 2,8% du CA </a:t>
            </a:r>
          </a:p>
        </p:txBody>
      </p:sp>
    </p:spTree>
    <p:extLst>
      <p:ext uri="{BB962C8B-B14F-4D97-AF65-F5344CB8AC3E}">
        <p14:creationId xmlns:p14="http://schemas.microsoft.com/office/powerpoint/2010/main" val="160312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558344"/>
            <a:ext cx="8915400" cy="4352878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motivations des acheteurs </a:t>
            </a:r>
            <a:endParaRPr lang="fr-FR" sz="24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3929"/>
          </a:xfrm>
        </p:spPr>
        <p:txBody>
          <a:bodyPr/>
          <a:lstStyle/>
          <a:p>
            <a:r>
              <a:rPr lang="fr-FR" dirty="0" smtClean="0"/>
              <a:t>Marché d’Avenir Suite  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2482469"/>
            <a:ext cx="6417919" cy="302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11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371</TotalTime>
  <Words>389</Words>
  <Application>Microsoft Office PowerPoint</Application>
  <PresentationFormat>Grand écran</PresentationFormat>
  <Paragraphs>94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Century Gothic</vt:lpstr>
      <vt:lpstr>Wingdings</vt:lpstr>
      <vt:lpstr>Wingdings 3</vt:lpstr>
      <vt:lpstr>Brin</vt:lpstr>
      <vt:lpstr>La Diversification pour sortir de la Crise </vt:lpstr>
      <vt:lpstr>Le Marché en quelques Chiffres</vt:lpstr>
      <vt:lpstr>Présentation PowerPoint</vt:lpstr>
      <vt:lpstr>Les Vins de Bordeaux </vt:lpstr>
      <vt:lpstr>Les Vins de Bordeaux </vt:lpstr>
      <vt:lpstr>Tendance de la Consommation</vt:lpstr>
      <vt:lpstr>Tendance de la Consommation Suite</vt:lpstr>
      <vt:lpstr>Marché d’Avenir </vt:lpstr>
      <vt:lpstr>Marché d’Avenir Suite  </vt:lpstr>
      <vt:lpstr>Une démarche Marketing Produit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Diversification pour sortir de la Crise</dc:title>
  <dc:creator>Michel Mayor</dc:creator>
  <cp:lastModifiedBy>Michel Mayor</cp:lastModifiedBy>
  <cp:revision>14</cp:revision>
  <dcterms:created xsi:type="dcterms:W3CDTF">2023-04-27T07:01:26Z</dcterms:created>
  <dcterms:modified xsi:type="dcterms:W3CDTF">2023-04-27T13:13:16Z</dcterms:modified>
</cp:coreProperties>
</file>