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5" r:id="rId6"/>
    <p:sldId id="270" r:id="rId7"/>
    <p:sldId id="271" r:id="rId8"/>
    <p:sldId id="267" r:id="rId9"/>
    <p:sldId id="264" r:id="rId10"/>
    <p:sldId id="27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4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4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8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0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5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03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8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1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82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55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2B4C-4787-46B6-98F4-F77597FA841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DA7B-CB78-49C3-A728-805292157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7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6574" cy="6858000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46736"/>
            <a:ext cx="10156723" cy="1172243"/>
          </a:xfrm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Etoffons notre gamme !</a:t>
            </a:r>
            <a:endParaRPr lang="fr-FR" sz="72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4723" y="2638500"/>
            <a:ext cx="6390968" cy="535370"/>
          </a:xfrm>
          <a:solidFill>
            <a:srgbClr val="660066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pour plaire au plus grand nombre !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5410200"/>
            <a:ext cx="56673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6574" cy="6858000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46736"/>
            <a:ext cx="10156723" cy="1172243"/>
          </a:xfrm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Etoffons notre gamme !</a:t>
            </a:r>
            <a:endParaRPr lang="fr-FR" sz="72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4723" y="2638500"/>
            <a:ext cx="6390968" cy="535370"/>
          </a:xfrm>
          <a:solidFill>
            <a:srgbClr val="660066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Pourquoi ne pas étoffer !!!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5410200"/>
            <a:ext cx="5667375" cy="1447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15845" y="3565159"/>
            <a:ext cx="8662219" cy="92333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Merci pour votre attention </a:t>
            </a:r>
            <a:endParaRPr lang="fr-FR" sz="5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7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6574" cy="6858000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109884" cy="747252"/>
          </a:xfrm>
          <a:solidFill>
            <a:srgbClr val="660066"/>
          </a:solidFill>
        </p:spPr>
        <p:txBody>
          <a:bodyPr>
            <a:normAutofit fontScale="90000"/>
          </a:bodyPr>
          <a:lstStyle/>
          <a:p>
            <a:r>
              <a:rPr lang="fr-FR" sz="6000" b="1" dirty="0" smtClean="0">
                <a:solidFill>
                  <a:schemeClr val="bg1"/>
                </a:solidFill>
              </a:rPr>
              <a:t>Contexte</a:t>
            </a:r>
            <a:endParaRPr lang="fr-FR" sz="6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743" y="873357"/>
            <a:ext cx="10515600" cy="4851400"/>
          </a:xfrm>
          <a:solidFill>
            <a:schemeClr val="bg1"/>
          </a:solidFill>
          <a:ln>
            <a:solidFill>
              <a:srgbClr val="660066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Déconsommation du vin français 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Offre mondiale s’est diversifiée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Saisonnalité de consommation de nos vins rouges / réchauffement climatique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Bordeaux </a:t>
            </a:r>
            <a:r>
              <a:rPr lang="fr-FR" dirty="0" err="1" smtClean="0">
                <a:solidFill>
                  <a:srgbClr val="660066"/>
                </a:solidFill>
              </a:rPr>
              <a:t>bashing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« </a:t>
            </a:r>
            <a:r>
              <a:rPr lang="fr-FR" dirty="0" err="1" smtClean="0">
                <a:solidFill>
                  <a:srgbClr val="660066"/>
                </a:solidFill>
              </a:rPr>
              <a:t>Healthy</a:t>
            </a:r>
            <a:r>
              <a:rPr lang="fr-FR" dirty="0" smtClean="0">
                <a:solidFill>
                  <a:srgbClr val="660066"/>
                </a:solidFill>
              </a:rPr>
              <a:t> » de la consommation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Moralisateur sur le vin (prévention contre la consommation d’alcool)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Crise financière des ménages (pas un produit de 1ère nécessité)</a:t>
            </a:r>
          </a:p>
          <a:p>
            <a:r>
              <a:rPr lang="fr-FR" dirty="0" smtClean="0">
                <a:solidFill>
                  <a:srgbClr val="660066"/>
                </a:solidFill>
              </a:rPr>
              <a:t>Le consommateur et le mode de consommation ont changé : 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X, Y, Z : Proposer du choix pour satisfaire tout le monde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Génération « </a:t>
            </a:r>
            <a:r>
              <a:rPr lang="fr-FR" dirty="0" err="1" smtClean="0">
                <a:solidFill>
                  <a:srgbClr val="660066"/>
                </a:solidFill>
              </a:rPr>
              <a:t>Uber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eat</a:t>
            </a:r>
            <a:r>
              <a:rPr lang="fr-FR" dirty="0" smtClean="0">
                <a:solidFill>
                  <a:srgbClr val="660066"/>
                </a:solidFill>
              </a:rPr>
              <a:t> » : on mange/on boit ensemble mais des choses différentes 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Besoins de changer nos packagings (plus petits formats)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0" y="5657374"/>
            <a:ext cx="4699819" cy="12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6574" cy="6858000"/>
          </a:xfrm>
          <a:prstGeom prst="rect">
            <a:avLst/>
          </a:prstGeom>
          <a:solidFill>
            <a:srgbClr val="660066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133"/>
            <a:ext cx="8384458" cy="938366"/>
          </a:xfrm>
          <a:solidFill>
            <a:srgbClr val="660066"/>
          </a:solidFill>
        </p:spPr>
        <p:txBody>
          <a:bodyPr/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chemeClr val="bg1"/>
                </a:solidFill>
              </a:rPr>
              <a:t>Posons-nous les bonnes questions :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314" y="1235691"/>
            <a:ext cx="10338947" cy="2982348"/>
          </a:xfrm>
          <a:solidFill>
            <a:schemeClr val="bg1"/>
          </a:solidFill>
          <a:ln>
            <a:solidFill>
              <a:srgbClr val="660066"/>
            </a:solidFill>
          </a:ln>
        </p:spPr>
        <p:txBody>
          <a:bodyPr>
            <a:normAutofit lnSpcReduction="10000"/>
          </a:bodyPr>
          <a:lstStyle/>
          <a:p>
            <a:r>
              <a:rPr lang="fr-FR" sz="4000" dirty="0" smtClean="0">
                <a:solidFill>
                  <a:srgbClr val="660066"/>
                </a:solidFill>
              </a:rPr>
              <a:t>Pour qui ? </a:t>
            </a:r>
          </a:p>
          <a:p>
            <a:pPr lvl="1"/>
            <a:r>
              <a:rPr lang="fr-FR" dirty="0" smtClean="0"/>
              <a:t>Connaitre le marché</a:t>
            </a:r>
          </a:p>
          <a:p>
            <a:pPr lvl="1"/>
            <a:r>
              <a:rPr lang="fr-FR" dirty="0" smtClean="0"/>
              <a:t>Connaitre les nouveaux consommateurs</a:t>
            </a:r>
          </a:p>
          <a:p>
            <a:r>
              <a:rPr lang="fr-FR" sz="4000" dirty="0" smtClean="0">
                <a:solidFill>
                  <a:srgbClr val="660066"/>
                </a:solidFill>
              </a:rPr>
              <a:t>Pourquoi ?</a:t>
            </a:r>
          </a:p>
          <a:p>
            <a:pPr lvl="1"/>
            <a:r>
              <a:rPr lang="fr-FR" dirty="0" smtClean="0"/>
              <a:t>VENDRE : Vivre </a:t>
            </a:r>
            <a:r>
              <a:rPr lang="fr-FR" dirty="0"/>
              <a:t>de votre </a:t>
            </a:r>
            <a:r>
              <a:rPr lang="fr-FR" dirty="0" smtClean="0"/>
              <a:t>travail</a:t>
            </a:r>
            <a:endParaRPr lang="fr-FR" dirty="0" smtClean="0">
              <a:solidFill>
                <a:srgbClr val="660066"/>
              </a:solidFill>
            </a:endParaRPr>
          </a:p>
          <a:p>
            <a:r>
              <a:rPr lang="fr-FR" sz="4000" dirty="0" smtClean="0">
                <a:solidFill>
                  <a:srgbClr val="660066"/>
                </a:solidFill>
              </a:rPr>
              <a:t>Comment vendre mon vrac rouge ?</a:t>
            </a:r>
          </a:p>
          <a:p>
            <a:endParaRPr lang="fr-FR" sz="4000" dirty="0">
              <a:solidFill>
                <a:srgbClr val="660066"/>
              </a:solidFill>
            </a:endParaRPr>
          </a:p>
          <a:p>
            <a:endParaRPr lang="fr-FR" sz="4000" dirty="0" smtClean="0">
              <a:solidFill>
                <a:srgbClr val="660066"/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8432" y="4395021"/>
            <a:ext cx="1115561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Trouvons des solutions : « diversifions »</a:t>
            </a:r>
          </a:p>
          <a:p>
            <a:r>
              <a:rPr lang="fr-FR" sz="2800" b="1" dirty="0" smtClean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base de vin !! 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5410200"/>
            <a:ext cx="56673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20891"/>
            <a:ext cx="12241161" cy="6879866"/>
          </a:xfrm>
          <a:prstGeom prst="rect">
            <a:avLst/>
          </a:prstGeom>
          <a:solidFill>
            <a:srgbClr val="660066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7987" y="-17297"/>
            <a:ext cx="7668243" cy="912032"/>
          </a:xfrm>
          <a:solidFill>
            <a:srgbClr val="660066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Qu’est ce qui marche actuellement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9738" y="1102124"/>
            <a:ext cx="3737798" cy="2504673"/>
          </a:xfrm>
          <a:solidFill>
            <a:schemeClr val="bg1"/>
          </a:solidFill>
          <a:ln>
            <a:solidFill>
              <a:srgbClr val="660066"/>
            </a:solidFill>
          </a:ln>
        </p:spPr>
        <p:txBody>
          <a:bodyPr/>
          <a:lstStyle/>
          <a:p>
            <a:r>
              <a:rPr lang="fr-FR" u="sng" dirty="0" smtClean="0">
                <a:solidFill>
                  <a:srgbClr val="660066"/>
                </a:solidFill>
              </a:rPr>
              <a:t>Vin en vrac :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Blanc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Blanc Moelleux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Rosé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Base crémant 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« Rouge fruité »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7579" y="1016741"/>
            <a:ext cx="5181600" cy="3369912"/>
          </a:xfrm>
          <a:solidFill>
            <a:schemeClr val="bg1"/>
          </a:solidFill>
          <a:ln>
            <a:solidFill>
              <a:srgbClr val="660066"/>
            </a:solidFill>
          </a:ln>
        </p:spPr>
        <p:txBody>
          <a:bodyPr/>
          <a:lstStyle/>
          <a:p>
            <a:r>
              <a:rPr lang="fr-FR" u="sng" dirty="0" smtClean="0">
                <a:solidFill>
                  <a:srgbClr val="660066"/>
                </a:solidFill>
              </a:rPr>
              <a:t>Vin en bouteille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Vin premium : ≥ 8-10 €</a:t>
            </a:r>
          </a:p>
          <a:p>
            <a:pPr lvl="2"/>
            <a:r>
              <a:rPr lang="fr-FR" dirty="0" smtClean="0">
                <a:solidFill>
                  <a:srgbClr val="660066"/>
                </a:solidFill>
              </a:rPr>
              <a:t>AOC </a:t>
            </a:r>
          </a:p>
          <a:p>
            <a:pPr lvl="2"/>
            <a:r>
              <a:rPr lang="fr-FR" dirty="0" smtClean="0">
                <a:solidFill>
                  <a:srgbClr val="660066"/>
                </a:solidFill>
              </a:rPr>
              <a:t>Vins effervescents (fête ou apéritif)</a:t>
            </a:r>
          </a:p>
          <a:p>
            <a:pPr lvl="2"/>
            <a:r>
              <a:rPr lang="fr-FR" dirty="0" smtClean="0">
                <a:solidFill>
                  <a:srgbClr val="660066"/>
                </a:solidFill>
              </a:rPr>
              <a:t>Cuvées spéciales :</a:t>
            </a:r>
          </a:p>
          <a:p>
            <a:pPr lvl="3"/>
            <a:r>
              <a:rPr lang="fr-FR" dirty="0" smtClean="0">
                <a:solidFill>
                  <a:srgbClr val="660066"/>
                </a:solidFill>
              </a:rPr>
              <a:t>Vin de cépage</a:t>
            </a:r>
          </a:p>
          <a:p>
            <a:pPr lvl="3"/>
            <a:r>
              <a:rPr lang="fr-FR" dirty="0" smtClean="0">
                <a:solidFill>
                  <a:srgbClr val="660066"/>
                </a:solidFill>
              </a:rPr>
              <a:t>Vinification particulière : Amphore, sans soufre, orange, macération, carbonique…</a:t>
            </a:r>
          </a:p>
          <a:p>
            <a:pPr lvl="3"/>
            <a:r>
              <a:rPr lang="fr-FR" dirty="0" smtClean="0">
                <a:solidFill>
                  <a:srgbClr val="660066"/>
                </a:solidFill>
              </a:rPr>
              <a:t>IGP/VDF fruité packaging moderne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5659" y="4587508"/>
            <a:ext cx="10861481" cy="1076389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Notre Problème : Vente Rouges en vrac</a:t>
            </a:r>
            <a:endParaRPr lang="fr-FR" sz="4000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5410200"/>
            <a:ext cx="56673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"/>
            <a:ext cx="12192000" cy="6858000"/>
          </a:xfrm>
          <a:prstGeom prst="rect">
            <a:avLst/>
          </a:prstGeom>
          <a:solidFill>
            <a:srgbClr val="660066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256"/>
            <a:ext cx="11444748" cy="846984"/>
          </a:xfrm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Etoffons notre gamme avec nos raisins rouges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07897" y="1041693"/>
            <a:ext cx="5208002" cy="1200329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Blanc de Noir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- Vin blanc Sec en VDF/IGP* (Vrac ou Cuvée)</a:t>
            </a:r>
          </a:p>
          <a:p>
            <a:r>
              <a:rPr lang="fr-FR" dirty="0" smtClean="0"/>
              <a:t>- Vin de  </a:t>
            </a:r>
            <a:r>
              <a:rPr lang="fr-FR" dirty="0"/>
              <a:t>base crémant </a:t>
            </a:r>
            <a:r>
              <a:rPr lang="fr-FR" dirty="0" smtClean="0"/>
              <a:t>de bordeaux (Vrac </a:t>
            </a:r>
            <a:r>
              <a:rPr lang="fr-FR" dirty="0"/>
              <a:t>ou Cuvée</a:t>
            </a:r>
            <a:r>
              <a:rPr lang="fr-FR" dirty="0" smtClean="0"/>
              <a:t>)</a:t>
            </a:r>
          </a:p>
          <a:p>
            <a:r>
              <a:rPr lang="fr-FR" dirty="0" smtClean="0"/>
              <a:t>- Vin de base autres effervescents (cuvée)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935602" y="2800031"/>
            <a:ext cx="3835313" cy="923330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Vin Effervescent Rosé (vrac ou cuvée)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Crémants Rosé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Effervescents / Pétillants Naturels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694242" y="4450950"/>
            <a:ext cx="3835313" cy="923330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Vin Rosé </a:t>
            </a:r>
            <a:r>
              <a:rPr lang="fr-FR" dirty="0" smtClean="0"/>
              <a:t>(Vrac ou Cuvée)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Sec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moelleux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508932" y="1815798"/>
            <a:ext cx="4565081" cy="1754326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Rouge fruité frais facile : </a:t>
            </a:r>
          </a:p>
          <a:p>
            <a:r>
              <a:rPr lang="fr-FR" dirty="0" smtClean="0"/>
              <a:t>- IGP Atlantique/IGP Périgord/IGP Agenais et VDF </a:t>
            </a:r>
            <a:r>
              <a:rPr lang="fr-FR" dirty="0"/>
              <a:t>(édulcoration possible </a:t>
            </a:r>
            <a:r>
              <a:rPr lang="fr-FR" dirty="0" smtClean="0"/>
              <a:t>)</a:t>
            </a:r>
          </a:p>
          <a:p>
            <a:r>
              <a:rPr lang="fr-FR" dirty="0" smtClean="0"/>
              <a:t>- AOC Clairet (remettre au gout du jour)</a:t>
            </a:r>
          </a:p>
          <a:p>
            <a:r>
              <a:rPr lang="fr-FR" dirty="0" smtClean="0"/>
              <a:t>- Rouge fruité légèrement désalcoolisés* (Ok AOC, 20%)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725264" y="4520682"/>
            <a:ext cx="3864078" cy="923330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Cuvées spéciales </a:t>
            </a:r>
            <a:r>
              <a:rPr lang="fr-FR" dirty="0" smtClean="0"/>
              <a:t>: monocépage,  SS, Amphore, Barriques, macération carbonique …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74" y="5761702"/>
            <a:ext cx="4291426" cy="10962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6200000">
            <a:off x="-2043263" y="3345103"/>
            <a:ext cx="5052117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Classiques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00555" y="1935743"/>
            <a:ext cx="2490390" cy="2221322"/>
          </a:xfrm>
          <a:prstGeom prst="ellipse">
            <a:avLst/>
          </a:prstGeom>
          <a:solidFill>
            <a:srgbClr val="D600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Raisins Rouges</a:t>
            </a:r>
            <a:endParaRPr lang="fr-FR" sz="3200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3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6574" cy="6858000"/>
          </a:xfrm>
          <a:prstGeom prst="rect">
            <a:avLst/>
          </a:prstGeom>
          <a:solidFill>
            <a:srgbClr val="D60093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0122"/>
            <a:ext cx="11444748" cy="846984"/>
          </a:xfrm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Etoffons notre gamme avec nos raisins rouges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34387" y="2292901"/>
            <a:ext cx="2410593" cy="2128024"/>
          </a:xfrm>
          <a:prstGeom prst="ellipse">
            <a:avLst/>
          </a:prstGeom>
          <a:solidFill>
            <a:srgbClr val="D600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Raisins Rouges</a:t>
            </a:r>
            <a:endParaRPr lang="fr-FR" sz="3200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085717" y="1349448"/>
            <a:ext cx="3578943" cy="923330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Vins Légers en alcool (partiellement </a:t>
            </a:r>
            <a:r>
              <a:rPr lang="fr-FR" b="1" dirty="0" err="1" smtClean="0"/>
              <a:t>desalcoolisé</a:t>
            </a:r>
            <a:r>
              <a:rPr lang="fr-FR" b="1" dirty="0" smtClean="0"/>
              <a:t>) : </a:t>
            </a:r>
            <a:r>
              <a:rPr lang="fr-FR" dirty="0" smtClean="0"/>
              <a:t>5 à 7 % vol (</a:t>
            </a:r>
            <a:r>
              <a:rPr lang="fr-FR" dirty="0" err="1" smtClean="0"/>
              <a:t>lifestyle</a:t>
            </a:r>
            <a:r>
              <a:rPr lang="fr-FR" dirty="0" smtClean="0"/>
              <a:t> </a:t>
            </a:r>
            <a:r>
              <a:rPr lang="fr-FR" dirty="0" err="1" smtClean="0"/>
              <a:t>Wine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505851" y="4323568"/>
            <a:ext cx="2597717" cy="64633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Vins </a:t>
            </a:r>
            <a:r>
              <a:rPr lang="fr-FR" b="1" dirty="0" err="1" smtClean="0"/>
              <a:t>désalcoolisés</a:t>
            </a:r>
            <a:endParaRPr lang="fr-FR" b="1" dirty="0" smtClean="0"/>
          </a:p>
          <a:p>
            <a:pPr algn="ctr"/>
            <a:r>
              <a:rPr lang="fr-FR" dirty="0" smtClean="0"/>
              <a:t>(Société </a:t>
            </a:r>
            <a:r>
              <a:rPr lang="fr-FR" dirty="0" err="1" smtClean="0"/>
              <a:t>Zenotheque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986530" y="1086163"/>
            <a:ext cx="3764440" cy="1477328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Boisson à base de vin : </a:t>
            </a:r>
          </a:p>
          <a:p>
            <a:r>
              <a:rPr lang="fr-FR" dirty="0" smtClean="0"/>
              <a:t>- ABV : Apéritif à base de Vin (</a:t>
            </a:r>
            <a:r>
              <a:rPr lang="fr-FR" dirty="0" err="1" smtClean="0"/>
              <a:t>Lillet</a:t>
            </a:r>
            <a:r>
              <a:rPr lang="fr-FR" dirty="0" smtClean="0"/>
              <a:t>)</a:t>
            </a:r>
          </a:p>
          <a:p>
            <a:r>
              <a:rPr lang="fr-FR" dirty="0" smtClean="0"/>
              <a:t>- BABV : Boisson à Base de vin (sangria)</a:t>
            </a:r>
          </a:p>
          <a:p>
            <a:r>
              <a:rPr lang="fr-FR" dirty="0" smtClean="0"/>
              <a:t>- Cocktail base de Vin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1" y="5680988"/>
            <a:ext cx="4686149" cy="11971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6200000">
            <a:off x="-2218031" y="3413281"/>
            <a:ext cx="5484942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Alternatives innovantes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62114" y="4286024"/>
            <a:ext cx="3728498" cy="1200329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Blanc/Rouge</a:t>
            </a:r>
            <a:r>
              <a:rPr lang="fr-FR" b="1" dirty="0"/>
              <a:t>… sans alcool </a:t>
            </a:r>
            <a:r>
              <a:rPr lang="fr-FR" dirty="0"/>
              <a:t>(pas de FA) </a:t>
            </a:r>
            <a:r>
              <a:rPr lang="fr-FR" dirty="0" smtClean="0"/>
              <a:t>: que du jus de raisin</a:t>
            </a:r>
            <a:endParaRPr lang="fr-FR" dirty="0"/>
          </a:p>
          <a:p>
            <a:endParaRPr lang="fr-FR" b="1" dirty="0" smtClean="0"/>
          </a:p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14" y="4969899"/>
            <a:ext cx="3710071" cy="8806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53" y="861692"/>
            <a:ext cx="1646435" cy="1456595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63" y="2371472"/>
            <a:ext cx="1435890" cy="1250186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7999568" y="2795365"/>
            <a:ext cx="2597717" cy="64633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« </a:t>
            </a:r>
            <a:r>
              <a:rPr lang="fr-FR" b="1" dirty="0" err="1" smtClean="0"/>
              <a:t>Blouges</a:t>
            </a:r>
            <a:r>
              <a:rPr lang="fr-FR" b="1" dirty="0" smtClean="0"/>
              <a:t> » (85/15)</a:t>
            </a:r>
          </a:p>
          <a:p>
            <a:pPr algn="ctr"/>
            <a:r>
              <a:rPr lang="fr-FR" dirty="0" smtClean="0"/>
              <a:t>VDF Blanc + rouge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3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" grpId="0" animBg="1"/>
      <p:bldP spid="1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22"/>
            <a:ext cx="12656574" cy="6873206"/>
          </a:xfrm>
          <a:prstGeom prst="rect">
            <a:avLst/>
          </a:prstGeom>
          <a:solidFill>
            <a:schemeClr val="bg1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0122"/>
            <a:ext cx="11444748" cy="846984"/>
          </a:xfrm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Etoffons notre gamme avec du vin desalcoolisé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460955" y="717289"/>
            <a:ext cx="4277032" cy="1327821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Avec du Vin </a:t>
            </a:r>
            <a:r>
              <a:rPr lang="fr-FR" dirty="0" err="1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desalcoolisé</a:t>
            </a:r>
            <a:endParaRPr lang="fr-FR" dirty="0" smtClean="0">
              <a:solidFill>
                <a:srgbClr val="660066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fr-FR" sz="900" dirty="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Prendre des parts de marché à </a:t>
            </a:r>
            <a:r>
              <a:rPr lang="fr-FR" sz="90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nos </a:t>
            </a:r>
            <a:r>
              <a:rPr lang="fr-FR" sz="900" smtClean="0">
                <a:solidFill>
                  <a:srgbClr val="660066"/>
                </a:solidFill>
                <a:latin typeface="Arial Rounded MT Bold" panose="020F0704030504030204" pitchFamily="34" charset="0"/>
              </a:rPr>
              <a:t>concurrents</a:t>
            </a:r>
            <a:endParaRPr lang="fr-FR" sz="900" dirty="0">
              <a:solidFill>
                <a:srgbClr val="66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44591" y="2062235"/>
            <a:ext cx="4293551" cy="64633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</a:t>
            </a:r>
            <a:r>
              <a:rPr lang="fr-FR" b="1" dirty="0" smtClean="0"/>
              <a:t>lternative directe de la bière avec 5 à 7 % d’alcool :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6474" y="2083978"/>
            <a:ext cx="2045113" cy="1477328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Alternative eau / jus : </a:t>
            </a:r>
          </a:p>
          <a:p>
            <a:pPr algn="ctr"/>
            <a:r>
              <a:rPr lang="fr-FR" dirty="0" smtClean="0"/>
              <a:t>Vin </a:t>
            </a:r>
            <a:r>
              <a:rPr lang="fr-FR" dirty="0" err="1" smtClean="0"/>
              <a:t>désalcoolisé</a:t>
            </a:r>
            <a:endParaRPr lang="fr-FR" dirty="0" smtClean="0"/>
          </a:p>
          <a:p>
            <a:pPr algn="ctr"/>
            <a:r>
              <a:rPr lang="fr-FR" dirty="0" smtClean="0"/>
              <a:t>Blanc, Rouge, Rosé… 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5783624"/>
            <a:ext cx="4145280" cy="10589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965290" y="2897416"/>
            <a:ext cx="3220059" cy="64633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Vins tranquilles :  Vin de Soif</a:t>
            </a:r>
            <a:r>
              <a:rPr lang="fr-FR" b="1" dirty="0" smtClean="0"/>
              <a:t> </a:t>
            </a:r>
            <a:r>
              <a:rPr lang="fr-FR" dirty="0" smtClean="0"/>
              <a:t>Blanc, Rouge, Rosé…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6474" y="5100702"/>
            <a:ext cx="5985390" cy="83099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Multitudes de possibilités, pourquoi ne pas sauter le pas !!! 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38398" y="2093908"/>
            <a:ext cx="2045113" cy="1754326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Alternative soda : </a:t>
            </a:r>
          </a:p>
          <a:p>
            <a:pPr algn="ctr"/>
            <a:r>
              <a:rPr lang="fr-FR" dirty="0" smtClean="0"/>
              <a:t>Vin </a:t>
            </a:r>
            <a:r>
              <a:rPr lang="fr-FR" dirty="0" err="1" smtClean="0"/>
              <a:t>désalcoolisé</a:t>
            </a:r>
            <a:r>
              <a:rPr lang="fr-FR" dirty="0" smtClean="0"/>
              <a:t> effervescent ou gazéifié (Cocktail)</a:t>
            </a:r>
          </a:p>
          <a:p>
            <a:pPr algn="ctr"/>
            <a:r>
              <a:rPr lang="fr-FR" dirty="0" smtClean="0"/>
              <a:t>Blanc, Rouge, Rosé…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965290" y="3707676"/>
            <a:ext cx="3180739" cy="923330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Cocktail (tranquille) à base de Vin </a:t>
            </a:r>
            <a:r>
              <a:rPr lang="fr-FR" u="sng" dirty="0" smtClean="0"/>
              <a:t>de toutes les couleurs :  </a:t>
            </a:r>
            <a:r>
              <a:rPr lang="fr-FR" dirty="0" smtClean="0"/>
              <a:t>Ajout édulcorant ou d’aromes …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16003" y="3694189"/>
            <a:ext cx="3180741" cy="64633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Cocktail </a:t>
            </a:r>
            <a:r>
              <a:rPr lang="fr-FR" dirty="0" smtClean="0"/>
              <a:t>:  Ajout Soft édulcorants ou d’arômes …)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06173" y="2884645"/>
            <a:ext cx="3180739" cy="64633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Vin de Soif </a:t>
            </a:r>
            <a:r>
              <a:rPr lang="fr-FR" b="1" dirty="0" err="1" smtClean="0"/>
              <a:t>désalcoolisé</a:t>
            </a:r>
            <a:r>
              <a:rPr lang="fr-FR" b="1" dirty="0" smtClean="0"/>
              <a:t>  effervescent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79435" y="6064160"/>
            <a:ext cx="4785855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Mais Avec le bon Packaging !!!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14" grpId="0" animBg="1"/>
      <p:bldP spid="7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0"/>
            <a:ext cx="12656574" cy="6858000"/>
          </a:xfrm>
          <a:prstGeom prst="rect">
            <a:avLst/>
          </a:prstGeom>
          <a:solidFill>
            <a:schemeClr val="bg1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77" y="0"/>
            <a:ext cx="6310023" cy="935314"/>
          </a:xfrm>
          <a:solidFill>
            <a:srgbClr val="660066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Packaging : adaptons nous !!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20" y="1288621"/>
            <a:ext cx="3005980" cy="3754724"/>
          </a:xfrm>
          <a:ln>
            <a:solidFill>
              <a:srgbClr val="660066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769371" y="5129315"/>
            <a:ext cx="10380410" cy="156966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Adapter son étiquette au marché visé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Adapter son format (50 cl, 37 cl, 25cl …), BIB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Adapter son bouchage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Adapter son contenant (USA/Europe du Nord)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28" y="1556187"/>
            <a:ext cx="9193963" cy="2534919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8" y="1539128"/>
            <a:ext cx="9130482" cy="2661426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9" y="1961945"/>
            <a:ext cx="3343711" cy="28083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40" y="1467282"/>
            <a:ext cx="3055885" cy="31397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03" y="2535684"/>
            <a:ext cx="3359287" cy="18542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28" y="1104241"/>
            <a:ext cx="4826043" cy="3982891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7" y="2050575"/>
            <a:ext cx="6085055" cy="2248437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8" y="1361154"/>
            <a:ext cx="7006388" cy="3609658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4797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10933"/>
            <a:ext cx="12241161" cy="6879866"/>
          </a:xfrm>
          <a:prstGeom prst="rect">
            <a:avLst/>
          </a:prstGeom>
          <a:solidFill>
            <a:srgbClr val="660066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933"/>
            <a:ext cx="11484077" cy="1325563"/>
          </a:xfrm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Oenocentres</a:t>
            </a:r>
            <a:r>
              <a:rPr lang="fr-FR" sz="4000" b="1" dirty="0" smtClean="0">
                <a:solidFill>
                  <a:schemeClr val="bg1"/>
                </a:solidFill>
              </a:rPr>
              <a:t>, nous aussi nous étoffons notre gamme : vers la commercialisation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367" y="1520825"/>
            <a:ext cx="10515600" cy="4351338"/>
          </a:xfrm>
          <a:solidFill>
            <a:schemeClr val="bg1"/>
          </a:solidFill>
          <a:ln>
            <a:solidFill>
              <a:srgbClr val="660066"/>
            </a:solidFill>
          </a:ln>
        </p:spPr>
        <p:txBody>
          <a:bodyPr/>
          <a:lstStyle/>
          <a:p>
            <a:r>
              <a:rPr lang="fr-FR" dirty="0" smtClean="0"/>
              <a:t>Conseil globale vigne et vin (3 V : Vigne/Vin/Vente)</a:t>
            </a:r>
          </a:p>
          <a:p>
            <a:r>
              <a:rPr lang="fr-FR" dirty="0" smtClean="0"/>
              <a:t>Communication : dégustations avec les journalistes régulièrement (important pour certains marchés)</a:t>
            </a:r>
          </a:p>
          <a:p>
            <a:r>
              <a:rPr lang="fr-FR" dirty="0" err="1" smtClean="0"/>
              <a:t>Wine</a:t>
            </a:r>
            <a:r>
              <a:rPr lang="fr-FR" dirty="0" smtClean="0"/>
              <a:t> Paris sous la bannière </a:t>
            </a:r>
            <a:r>
              <a:rPr lang="fr-FR" dirty="0" err="1" smtClean="0"/>
              <a:t>Oenocentres</a:t>
            </a:r>
            <a:r>
              <a:rPr lang="fr-FR" dirty="0" smtClean="0"/>
              <a:t> « by chambre d’agriculture »</a:t>
            </a:r>
          </a:p>
          <a:p>
            <a:r>
              <a:rPr lang="fr-FR" dirty="0" smtClean="0"/>
              <a:t>Evènement avec les CHR à Bordeaux puis en régions</a:t>
            </a:r>
          </a:p>
          <a:p>
            <a:r>
              <a:rPr lang="fr-FR" dirty="0" smtClean="0"/>
              <a:t>Aide dans l’</a:t>
            </a:r>
            <a:r>
              <a:rPr lang="fr-FR" dirty="0" err="1" smtClean="0"/>
              <a:t>oenotourisme</a:t>
            </a:r>
            <a:r>
              <a:rPr lang="fr-FR" dirty="0" smtClean="0"/>
              <a:t> : « bienvenue à la ferme », CA 33, MH </a:t>
            </a:r>
            <a:r>
              <a:rPr lang="fr-FR" dirty="0" err="1" smtClean="0"/>
              <a:t>Arquey</a:t>
            </a:r>
            <a:endParaRPr lang="fr-FR" dirty="0" smtClean="0"/>
          </a:p>
          <a:p>
            <a:r>
              <a:rPr lang="fr-FR" dirty="0" smtClean="0"/>
              <a:t>Notre partenaire « </a:t>
            </a:r>
            <a:r>
              <a:rPr lang="fr-FR" b="1" i="1" dirty="0" err="1" smtClean="0"/>
              <a:t>Soussac</a:t>
            </a:r>
            <a:r>
              <a:rPr lang="fr-FR" b="1" i="1" dirty="0" smtClean="0"/>
              <a:t> L’esprit vigneron</a:t>
            </a:r>
            <a:r>
              <a:rPr lang="fr-FR" dirty="0" smtClean="0"/>
              <a:t> », création d’une boutique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4" y="5727704"/>
            <a:ext cx="4424516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553</Words>
  <Application>Microsoft Office PowerPoint</Application>
  <PresentationFormat>Grand écran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Arial Rounded MT Bold</vt:lpstr>
      <vt:lpstr>Calibri</vt:lpstr>
      <vt:lpstr>Calibri Light</vt:lpstr>
      <vt:lpstr>Thème Office</vt:lpstr>
      <vt:lpstr>Etoffons notre gamme !</vt:lpstr>
      <vt:lpstr>Contexte</vt:lpstr>
      <vt:lpstr> Posons-nous les bonnes questions : </vt:lpstr>
      <vt:lpstr>Qu’est ce qui marche actuellement </vt:lpstr>
      <vt:lpstr>Etoffons notre gamme avec nos raisins rouges</vt:lpstr>
      <vt:lpstr>Etoffons notre gamme avec nos raisins rouges</vt:lpstr>
      <vt:lpstr>Etoffons notre gamme avec du vin desalcoolisé</vt:lpstr>
      <vt:lpstr>Packaging : adaptons nous !! </vt:lpstr>
      <vt:lpstr>Oenocentres, nous aussi nous étoffons notre gamme : vers la commercialisation</vt:lpstr>
      <vt:lpstr>Etoffons notre gamme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Etoffons notre gamme !</dc:title>
  <dc:creator>CAROLINE FLEUR</dc:creator>
  <cp:lastModifiedBy>OLIVIER GIGAUD</cp:lastModifiedBy>
  <cp:revision>91</cp:revision>
  <dcterms:created xsi:type="dcterms:W3CDTF">2023-04-12T08:47:05Z</dcterms:created>
  <dcterms:modified xsi:type="dcterms:W3CDTF">2023-04-27T13:20:29Z</dcterms:modified>
</cp:coreProperties>
</file>